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8F34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37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06EC-10EF-3D41-8EF7-F574826320E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9C41D-5686-C44F-8418-2559CC89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4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9C41D-5686-C44F-8418-2559CC890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9C41D-5686-C44F-8418-2559CC890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1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7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0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7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8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4404-2D96-EE41-92D2-734646ABAB5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7C1F-4FBC-AF47-8F10-B03DD3112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6.em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7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7.png"/><Relationship Id="rId3" Type="http://schemas.microsoft.com/office/2007/relationships/hdphoto" Target="../media/hdphoto2.wdp"/><Relationship Id="rId7" Type="http://schemas.openxmlformats.org/officeDocument/2006/relationships/image" Target="../media/image5.jpeg"/><Relationship Id="rId12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17.png"/><Relationship Id="rId5" Type="http://schemas.openxmlformats.org/officeDocument/2006/relationships/image" Target="../media/image3.jpeg"/><Relationship Id="rId10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10-biointerfaces-2013.jpg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7" y="4127363"/>
            <a:ext cx="1775590" cy="1184165"/>
          </a:xfrm>
          <a:prstGeom prst="rect">
            <a:avLst/>
          </a:prstGeom>
        </p:spPr>
      </p:pic>
      <p:pic>
        <p:nvPicPr>
          <p:cNvPr id="6" name="Picture 5" descr="023-biointerfaces-201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8" y="5439051"/>
            <a:ext cx="1775591" cy="1184167"/>
          </a:xfrm>
          <a:prstGeom prst="rect">
            <a:avLst/>
          </a:prstGeom>
        </p:spPr>
      </p:pic>
      <p:pic>
        <p:nvPicPr>
          <p:cNvPr id="7" name="Picture 6" descr="042-biointerfaces-2013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6" y="1503989"/>
            <a:ext cx="1775590" cy="1184166"/>
          </a:xfrm>
          <a:prstGeom prst="rect">
            <a:avLst/>
          </a:prstGeom>
        </p:spPr>
      </p:pic>
      <p:pic>
        <p:nvPicPr>
          <p:cNvPr id="8" name="Picture 7" descr="066-biointerfaces-2013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6" y="2815676"/>
            <a:ext cx="1775591" cy="1184166"/>
          </a:xfrm>
          <a:prstGeom prst="rect">
            <a:avLst/>
          </a:prstGeom>
        </p:spPr>
      </p:pic>
      <p:pic>
        <p:nvPicPr>
          <p:cNvPr id="9" name="Picture 8" descr="075-biointerfaces-2013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9" y="192302"/>
            <a:ext cx="1775590" cy="11841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37049" y="2372966"/>
            <a:ext cx="5308697" cy="1754327"/>
          </a:xfrm>
          <a:prstGeom prst="rect">
            <a:avLst/>
          </a:prstGeom>
          <a:solidFill>
            <a:srgbClr val="660033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/>
                <a:cs typeface="Arial"/>
              </a:rPr>
              <a:t>A New Vision for High Throughput Materials and Interfaces Research</a:t>
            </a:r>
            <a:endParaRPr lang="en-US"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34095" y="4268541"/>
            <a:ext cx="1911651" cy="338554"/>
          </a:xfrm>
          <a:prstGeom prst="rect">
            <a:avLst/>
          </a:prstGeom>
          <a:solidFill>
            <a:srgbClr val="E38F34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Dr. John Brennan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9022" y="4694924"/>
            <a:ext cx="1336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April 2, 2013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27" name="Picture 26" descr="full_colour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4972" y="215172"/>
            <a:ext cx="2142346" cy="1184166"/>
          </a:xfrm>
          <a:prstGeom prst="rect">
            <a:avLst/>
          </a:prstGeom>
        </p:spPr>
      </p:pic>
      <p:pic>
        <p:nvPicPr>
          <p:cNvPr id="1026" name="Picture 2" descr="http://biointerfaces.mcmaster.ca/static/brand/logo/rgb/Full%20Colour/BI_logo_RGB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55" y="237567"/>
            <a:ext cx="3358835" cy="9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0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58834"/>
          </a:xfrm>
          <a:prstGeom prst="rect">
            <a:avLst/>
          </a:prstGeom>
          <a:solidFill>
            <a:srgbClr val="66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full_colour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964" y="6156476"/>
            <a:ext cx="1112213" cy="61476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094238" y="6333559"/>
            <a:ext cx="9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84F8710-663C-B948-9DAF-D8F6072F3E49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pPr algn="ctr"/>
              <a:t>2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335" y="300072"/>
            <a:ext cx="7569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New Approaches to Materials Characterization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1" name="Picture 7" descr="http://www.sciencev3d.org/bilder/MALDI%20MS%20Imaging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2785" y="1560286"/>
            <a:ext cx="1934552" cy="11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1" descr="http://www.bruker-biospin.com/typo3temp/pics/515e6a8a3b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6099" y="1381247"/>
            <a:ext cx="1258891" cy="131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http://www.phi.com/images/techniques/xps/fig-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7318" y="2787650"/>
            <a:ext cx="3160788" cy="152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8" descr="http://proteome.wayne.edu/images/IGMap-tiny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5514" y="4475464"/>
            <a:ext cx="1761823" cy="11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39709" y="1429628"/>
            <a:ext cx="49672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660033"/>
                </a:solidFill>
                <a:latin typeface="Arial"/>
                <a:cs typeface="Arial"/>
              </a:rPr>
              <a:t>High Information Content Methods to Chart Biointerface Interactions</a:t>
            </a:r>
            <a:endParaRPr lang="en-US" sz="2200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grpSp>
        <p:nvGrpSpPr>
          <p:cNvPr id="24" name="Group 15"/>
          <p:cNvGrpSpPr>
            <a:grpSpLocks/>
          </p:cNvGrpSpPr>
          <p:nvPr/>
        </p:nvGrpSpPr>
        <p:grpSpPr bwMode="auto">
          <a:xfrm>
            <a:off x="5207000" y="4475464"/>
            <a:ext cx="1565785" cy="1347788"/>
            <a:chOff x="4000496" y="4500570"/>
            <a:chExt cx="2714644" cy="2195488"/>
          </a:xfrm>
        </p:grpSpPr>
        <p:pic>
          <p:nvPicPr>
            <p:cNvPr id="25" name="Picture 15" descr="http://physics.nist.gov/Divisions/Div844/facilities/smspec/example_spectra.jpg"/>
            <p:cNvPicPr>
              <a:picLocks noChangeAspect="1" noChangeArrowheads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496" y="4500570"/>
              <a:ext cx="1343727" cy="2195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7" descr="http://physics.nist.gov/Divisions/Div844/facilities/smspec/intensity.jp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7073" y="4500570"/>
              <a:ext cx="1358067" cy="2143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361947" y="2331501"/>
            <a:ext cx="446306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sz="1800" dirty="0">
                <a:latin typeface="Arial"/>
                <a:cs typeface="Arial"/>
              </a:rPr>
              <a:t>High end MS/MS for surface proteomics (stealth materials</a:t>
            </a:r>
            <a:r>
              <a:rPr lang="en-US" sz="1800" dirty="0" smtClean="0">
                <a:latin typeface="Arial"/>
                <a:cs typeface="Arial"/>
              </a:rPr>
              <a:t>)</a:t>
            </a:r>
          </a:p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sz="1800" dirty="0" err="1" smtClean="0">
                <a:latin typeface="Arial"/>
                <a:cs typeface="Arial"/>
              </a:rPr>
              <a:t>ssNMR</a:t>
            </a:r>
            <a:r>
              <a:rPr lang="en-US" sz="1800" dirty="0" smtClean="0">
                <a:latin typeface="Arial"/>
                <a:cs typeface="Arial"/>
              </a:rPr>
              <a:t> – high field for extremely detailed interaction information</a:t>
            </a:r>
          </a:p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Imaging XPS for surface characterization</a:t>
            </a:r>
          </a:p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NSOM / TIRF gives single molecule level details of nature of environments</a:t>
            </a:r>
          </a:p>
          <a:p>
            <a:pPr marL="285750" indent="-285750" eaLnBrk="1" hangingPunct="1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Database to bring together all data for modelling and new insights</a:t>
            </a: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16" name="Picture 2" descr="http://biointerfaces.mcmaster.ca/static/brand/logo/rgb/Full%20Colour/BI_logo_RGB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61" y="6203926"/>
            <a:ext cx="1924257" cy="55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24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58834"/>
          </a:xfrm>
          <a:prstGeom prst="rect">
            <a:avLst/>
          </a:prstGeom>
          <a:solidFill>
            <a:srgbClr val="66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full_colour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964" y="6156476"/>
            <a:ext cx="1112213" cy="61476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094238" y="6333559"/>
            <a:ext cx="95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84F8710-663C-B948-9DAF-D8F6072F3E49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pPr algn="ctr"/>
              <a:t>3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335" y="300072"/>
            <a:ext cx="531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Potential for Interfacial Materials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3335" y="1628180"/>
            <a:ext cx="82731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660033"/>
                </a:solidFill>
                <a:latin typeface="Arial"/>
                <a:cs typeface="Arial"/>
              </a:rPr>
              <a:t>High-Throughput production of multiple surface chemistries</a:t>
            </a:r>
            <a:endParaRPr lang="en-US" sz="2200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335" y="2151400"/>
            <a:ext cx="7898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Rapidly produce materials with polymer or small molecule coatings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Rapidly print biological reagents onto substrates</a:t>
            </a:r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3335" y="3752671"/>
            <a:ext cx="78981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Imaging XPS, MALDI, IR (quantity and distribution)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BIOACTIVITY SUITE (gels, </a:t>
            </a:r>
            <a:r>
              <a:rPr lang="en-US" dirty="0" err="1" smtClean="0">
                <a:latin typeface="Arial" charset="0"/>
              </a:rPr>
              <a:t>immunoblots</a:t>
            </a:r>
            <a:r>
              <a:rPr lang="en-US" dirty="0" smtClean="0">
                <a:latin typeface="Arial" charset="0"/>
              </a:rPr>
              <a:t>, protein binding)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>
                <a:latin typeface="Arial" charset="0"/>
              </a:rPr>
              <a:t>Specifiv</a:t>
            </a:r>
            <a:r>
              <a:rPr lang="en-US" dirty="0" smtClean="0">
                <a:latin typeface="Arial" charset="0"/>
              </a:rPr>
              <a:t> vs. non-specific binding</a:t>
            </a:r>
            <a:endParaRPr lang="en-US" dirty="0"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3335" y="3208303"/>
            <a:ext cx="64610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660033"/>
                </a:solidFill>
                <a:latin typeface="Arial"/>
                <a:cs typeface="Arial"/>
              </a:rPr>
              <a:t>High-Throughput characterization</a:t>
            </a:r>
            <a:endParaRPr lang="en-US" sz="2200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pic>
        <p:nvPicPr>
          <p:cNvPr id="12" name="Picture 2" descr="http://biointerfaces.mcmaster.ca/static/brand/logo/rgb/Full%20Colour/BI_logo_RG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61" y="6203926"/>
            <a:ext cx="1924257" cy="55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10-biointerfaces-2013.jpg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7" y="4127363"/>
            <a:ext cx="1775590" cy="1184165"/>
          </a:xfrm>
          <a:prstGeom prst="rect">
            <a:avLst/>
          </a:prstGeom>
        </p:spPr>
      </p:pic>
      <p:pic>
        <p:nvPicPr>
          <p:cNvPr id="6" name="Picture 5" descr="023-biointerfaces-201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8" y="5439051"/>
            <a:ext cx="1775591" cy="1184167"/>
          </a:xfrm>
          <a:prstGeom prst="rect">
            <a:avLst/>
          </a:prstGeom>
        </p:spPr>
      </p:pic>
      <p:pic>
        <p:nvPicPr>
          <p:cNvPr id="7" name="Picture 6" descr="042-biointerfaces-2013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6" y="1503989"/>
            <a:ext cx="1775590" cy="1184166"/>
          </a:xfrm>
          <a:prstGeom prst="rect">
            <a:avLst/>
          </a:prstGeom>
        </p:spPr>
      </p:pic>
      <p:pic>
        <p:nvPicPr>
          <p:cNvPr id="8" name="Picture 7" descr="066-biointerfaces-2013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6" y="2815676"/>
            <a:ext cx="1775591" cy="1184166"/>
          </a:xfrm>
          <a:prstGeom prst="rect">
            <a:avLst/>
          </a:prstGeom>
        </p:spPr>
      </p:pic>
      <p:pic>
        <p:nvPicPr>
          <p:cNvPr id="9" name="Picture 8" descr="075-biointerfaces-2013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39" y="192302"/>
            <a:ext cx="1775590" cy="1184166"/>
          </a:xfrm>
          <a:prstGeom prst="rect">
            <a:avLst/>
          </a:prstGeom>
        </p:spPr>
      </p:pic>
      <p:pic>
        <p:nvPicPr>
          <p:cNvPr id="27" name="Picture 26" descr="full_colour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4972" y="215172"/>
            <a:ext cx="2142346" cy="1184166"/>
          </a:xfrm>
          <a:prstGeom prst="rect">
            <a:avLst/>
          </a:prstGeom>
        </p:spPr>
      </p:pic>
      <p:pic>
        <p:nvPicPr>
          <p:cNvPr id="10" name="Picture 9" descr="url.jpeg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24810" y="4050161"/>
            <a:ext cx="1927232" cy="457373"/>
          </a:xfrm>
          <a:prstGeom prst="rect">
            <a:avLst/>
          </a:prstGeom>
        </p:spPr>
      </p:pic>
      <p:pic>
        <p:nvPicPr>
          <p:cNvPr id="16" name="Picture 15" descr="nserc-logo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810" y="2989302"/>
            <a:ext cx="1927232" cy="780529"/>
          </a:xfrm>
          <a:prstGeom prst="rect">
            <a:avLst/>
          </a:prstGeom>
        </p:spPr>
      </p:pic>
      <p:pic>
        <p:nvPicPr>
          <p:cNvPr id="19" name="Picture 18" descr="logo-small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1642" y="2269654"/>
            <a:ext cx="1930400" cy="5080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359287" y="1801180"/>
            <a:ext cx="2276175" cy="338554"/>
          </a:xfrm>
          <a:prstGeom prst="rect">
            <a:avLst/>
          </a:prstGeom>
          <a:solidFill>
            <a:srgbClr val="E38F34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Funding and Support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0736" y="1801180"/>
            <a:ext cx="2276175" cy="338554"/>
          </a:xfrm>
          <a:prstGeom prst="rect">
            <a:avLst/>
          </a:prstGeom>
          <a:solidFill>
            <a:srgbClr val="E38F34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Thank You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0736" y="2205787"/>
            <a:ext cx="177558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33"/>
                </a:solidFill>
                <a:latin typeface="Arial"/>
                <a:cs typeface="Arial"/>
              </a:rPr>
              <a:t>Fred </a:t>
            </a:r>
            <a:r>
              <a:rPr lang="en-US" b="1" dirty="0" err="1" smtClean="0">
                <a:solidFill>
                  <a:srgbClr val="660033"/>
                </a:solidFill>
                <a:latin typeface="Arial"/>
                <a:cs typeface="Arial"/>
              </a:rPr>
              <a:t>Capretta</a:t>
            </a:r>
            <a:endParaRPr lang="en-US" b="1" dirty="0" smtClean="0">
              <a:solidFill>
                <a:srgbClr val="660033"/>
              </a:solidFill>
              <a:latin typeface="Arial"/>
              <a:cs typeface="Arial"/>
            </a:endParaRPr>
          </a:p>
          <a:p>
            <a:r>
              <a:rPr lang="en-US" b="1" dirty="0" smtClean="0">
                <a:solidFill>
                  <a:srgbClr val="660033"/>
                </a:solidFill>
                <a:latin typeface="Arial"/>
                <a:cs typeface="Arial"/>
              </a:rPr>
              <a:t>Cathy </a:t>
            </a:r>
            <a:r>
              <a:rPr lang="en-US" b="1" dirty="0" err="1" smtClean="0">
                <a:solidFill>
                  <a:srgbClr val="660033"/>
                </a:solidFill>
                <a:latin typeface="Arial"/>
                <a:cs typeface="Arial"/>
              </a:rPr>
              <a:t>Bottos</a:t>
            </a:r>
            <a:endParaRPr lang="en-US" b="1" dirty="0" smtClean="0">
              <a:solidFill>
                <a:srgbClr val="660033"/>
              </a:solidFill>
              <a:latin typeface="Arial"/>
              <a:cs typeface="Arial"/>
            </a:endParaRPr>
          </a:p>
          <a:p>
            <a:r>
              <a:rPr lang="en-US" b="1" dirty="0" smtClean="0">
                <a:solidFill>
                  <a:srgbClr val="660033"/>
                </a:solidFill>
                <a:latin typeface="Arial"/>
                <a:cs typeface="Arial"/>
              </a:rPr>
              <a:t>Leanne Brown</a:t>
            </a:r>
          </a:p>
          <a:p>
            <a:r>
              <a:rPr lang="en-US" b="1" dirty="0" smtClean="0">
                <a:solidFill>
                  <a:srgbClr val="660033"/>
                </a:solidFill>
                <a:latin typeface="Arial"/>
                <a:cs typeface="Arial"/>
              </a:rPr>
              <a:t>Dawn White</a:t>
            </a:r>
          </a:p>
          <a:p>
            <a:r>
              <a:rPr lang="en-US" dirty="0" err="1" smtClean="0">
                <a:latin typeface="Arial"/>
                <a:cs typeface="Arial"/>
              </a:rPr>
              <a:t>Elna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Luckham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Danielle </a:t>
            </a:r>
            <a:r>
              <a:rPr lang="en-US" dirty="0" err="1" smtClean="0">
                <a:latin typeface="Arial"/>
                <a:cs typeface="Arial"/>
              </a:rPr>
              <a:t>Covelli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Dan Wallace</a:t>
            </a:r>
          </a:p>
          <a:p>
            <a:r>
              <a:rPr lang="en-US" dirty="0" smtClean="0">
                <a:latin typeface="Arial"/>
                <a:cs typeface="Arial"/>
              </a:rPr>
              <a:t>Brandon Aubie</a:t>
            </a:r>
          </a:p>
          <a:p>
            <a:r>
              <a:rPr lang="en-US" dirty="0" smtClean="0">
                <a:latin typeface="Arial"/>
                <a:cs typeface="Arial"/>
              </a:rPr>
              <a:t>Steve </a:t>
            </a:r>
            <a:r>
              <a:rPr lang="en-US" dirty="0" err="1" smtClean="0">
                <a:latin typeface="Arial"/>
                <a:cs typeface="Arial"/>
              </a:rPr>
              <a:t>Kornic</a:t>
            </a: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27445" y="5768520"/>
            <a:ext cx="5685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660033"/>
                </a:solidFill>
                <a:latin typeface="Arial"/>
                <a:cs typeface="Arial"/>
              </a:rPr>
              <a:t>biointerfaces.mcmaster.ca</a:t>
            </a:r>
            <a:endParaRPr lang="en-US" sz="3600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pic>
        <p:nvPicPr>
          <p:cNvPr id="37" name="Picture 36" descr="url.jpe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1642" y="4676954"/>
            <a:ext cx="1930400" cy="679959"/>
          </a:xfrm>
          <a:prstGeom prst="rect">
            <a:avLst/>
          </a:prstGeom>
        </p:spPr>
      </p:pic>
      <p:pic>
        <p:nvPicPr>
          <p:cNvPr id="18" name="Picture 2" descr="http://biointerfaces.mcmaster.ca/static/brand/logo/rgb/Full%20Colour/BI_logo_RGB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55" y="237567"/>
            <a:ext cx="3358835" cy="9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8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159</Words>
  <Application>Microsoft Office PowerPoint</Application>
  <PresentationFormat>On-screen Show (4:3)</PresentationFormat>
  <Paragraphs>34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McMaster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Aubie</dc:creator>
  <cp:lastModifiedBy>Brandon Aubie</cp:lastModifiedBy>
  <cp:revision>17</cp:revision>
  <dcterms:created xsi:type="dcterms:W3CDTF">2013-03-24T21:39:52Z</dcterms:created>
  <dcterms:modified xsi:type="dcterms:W3CDTF">2013-04-24T16:45:02Z</dcterms:modified>
</cp:coreProperties>
</file>