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F34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06EC-10EF-3D41-8EF7-F574826320E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C41D-5686-C44F-8418-2559CC8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C41D-5686-C44F-8418-2559CC890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4404-2D96-EE41-92D2-734646ABAB52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7C1F-4FBC-AF47-8F10-B03DD311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12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9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0-biointerfaces-2013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7" y="4127363"/>
            <a:ext cx="1775590" cy="1184165"/>
          </a:xfrm>
          <a:prstGeom prst="rect">
            <a:avLst/>
          </a:prstGeom>
        </p:spPr>
      </p:pic>
      <p:pic>
        <p:nvPicPr>
          <p:cNvPr id="6" name="Picture 5" descr="023-biointerfaces-20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8" y="5439051"/>
            <a:ext cx="1775591" cy="1184167"/>
          </a:xfrm>
          <a:prstGeom prst="rect">
            <a:avLst/>
          </a:prstGeom>
        </p:spPr>
      </p:pic>
      <p:pic>
        <p:nvPicPr>
          <p:cNvPr id="7" name="Picture 6" descr="042-biointerfaces-20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6" y="1503989"/>
            <a:ext cx="1775590" cy="1184166"/>
          </a:xfrm>
          <a:prstGeom prst="rect">
            <a:avLst/>
          </a:prstGeom>
        </p:spPr>
      </p:pic>
      <p:pic>
        <p:nvPicPr>
          <p:cNvPr id="8" name="Picture 7" descr="066-biointerfaces-201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6" y="2815676"/>
            <a:ext cx="1775591" cy="1184166"/>
          </a:xfrm>
          <a:prstGeom prst="rect">
            <a:avLst/>
          </a:prstGeom>
        </p:spPr>
      </p:pic>
      <p:pic>
        <p:nvPicPr>
          <p:cNvPr id="9" name="Picture 8" descr="075-biointerfaces-201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9" y="192302"/>
            <a:ext cx="1775590" cy="1184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7049" y="2372966"/>
            <a:ext cx="5308697" cy="2123658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A New Vision for High Throughput Materials and Interfaces Research</a:t>
            </a:r>
            <a:endParaRPr lang="en-US" sz="4400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4095" y="4625833"/>
            <a:ext cx="1911651" cy="369332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Dr. John Brennan</a:t>
            </a:r>
            <a:endParaRPr lang="en-US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7445" y="5033478"/>
            <a:ext cx="124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nivers LT 47 Condensed Light"/>
                <a:cs typeface="Univers LT 47 Condensed Light"/>
              </a:rPr>
              <a:t>April 2, 2013</a:t>
            </a:r>
            <a:endParaRPr lang="en-US" dirty="0">
              <a:latin typeface="Univers LT 47 Condensed Light"/>
              <a:cs typeface="Univers LT 47 Condensed Light"/>
            </a:endParaRPr>
          </a:p>
        </p:txBody>
      </p:sp>
      <p:pic>
        <p:nvPicPr>
          <p:cNvPr id="27" name="Picture 26" descr="full_colou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72" y="215172"/>
            <a:ext cx="2142346" cy="1184166"/>
          </a:xfrm>
          <a:prstGeom prst="rect">
            <a:avLst/>
          </a:prstGeom>
        </p:spPr>
      </p:pic>
      <p:pic>
        <p:nvPicPr>
          <p:cNvPr id="14" name="Picture 2" descr="http://biointerfaces.mcmaster.ca/static/brand/logo/rgb/Full%20Colour/BI_logo_RG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55" y="237567"/>
            <a:ext cx="3358835" cy="9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Univers LT 47 Condensed Light"/>
                <a:cs typeface="Univers LT 47 Condensed Light"/>
              </a:rPr>
              <a:pPr algn="ctr"/>
              <a:t>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7157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New Approaches to Materials Characterization</a:t>
            </a:r>
            <a:endParaRPr lang="en-US" sz="3200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pic>
        <p:nvPicPr>
          <p:cNvPr id="21" name="Picture 7" descr="http://www.sciencev3d.org/bilder/MALDI%20MS%20Imagin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785" y="1560286"/>
            <a:ext cx="1934552" cy="11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http://www.bruker-biospin.com/typo3temp/pics/515e6a8a3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099" y="1381247"/>
            <a:ext cx="1258891" cy="13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http://www.phi.com/images/techniques/xps/fig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318" y="2787650"/>
            <a:ext cx="3160788" cy="15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proteome.wayne.edu/images/IGMap-tiny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514" y="4475464"/>
            <a:ext cx="1761823" cy="11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9808" y="1324775"/>
            <a:ext cx="4967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High Information Content Methods to Chart Biointerface Interactions</a:t>
            </a:r>
            <a:endParaRPr lang="en-US" sz="2800" dirty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5207000" y="4475464"/>
            <a:ext cx="1565785" cy="1347788"/>
            <a:chOff x="4000496" y="4500570"/>
            <a:chExt cx="2714644" cy="2195488"/>
          </a:xfrm>
        </p:grpSpPr>
        <p:pic>
          <p:nvPicPr>
            <p:cNvPr id="25" name="Picture 15" descr="http://physics.nist.gov/Divisions/Div844/facilities/smspec/example_spectra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4500570"/>
              <a:ext cx="1343727" cy="219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 descr="http://physics.nist.gov/Divisions/Div844/facilities/smspec/intensity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73" y="4500570"/>
              <a:ext cx="1358067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61947" y="2488462"/>
            <a:ext cx="446306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High end MS/MS for surface proteomics (stealth materials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latin typeface="Arial"/>
                <a:cs typeface="Arial"/>
              </a:rPr>
              <a:t>ssNMR</a:t>
            </a:r>
            <a:r>
              <a:rPr lang="en-US" sz="1800" dirty="0" smtClean="0">
                <a:latin typeface="Arial"/>
                <a:cs typeface="Arial"/>
              </a:rPr>
              <a:t> – high field for extremely detailed interaction information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Imaging XPS for surface characterization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NSOM / TIRF gives single molecule level details of nature of environments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Database to bring together all data for modelling and new insights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16" name="Picture 2" descr="http://biointerfaces.mcmaster.ca/static/brand/logo/rgb/Full%20Colour/BI_logo_RG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1" y="6203926"/>
            <a:ext cx="1924257" cy="5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Univers LT 47 Condensed Light"/>
                <a:cs typeface="Univers LT 47 Condensed Light"/>
              </a:rPr>
              <a:pPr algn="ctr"/>
              <a:t>3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5129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Potential for Interfacial Materials</a:t>
            </a:r>
            <a:endParaRPr lang="en-US" sz="3200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335" y="1628180"/>
            <a:ext cx="8273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High-Throughput production of multiple surface chemistries</a:t>
            </a:r>
            <a:endParaRPr lang="en-US" sz="2800" dirty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335" y="2151400"/>
            <a:ext cx="789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Rapidly produce materials with polymer or small molecule coatings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Rapidly print biological reagents onto substrates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335" y="3752671"/>
            <a:ext cx="7898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Imaging XPS, MALDI, IR (quantity and distribution)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BIOACTIVITY SUITE (gels, </a:t>
            </a:r>
            <a:r>
              <a:rPr lang="en-US" dirty="0" err="1" smtClean="0">
                <a:latin typeface="Arial" charset="0"/>
              </a:rPr>
              <a:t>immunoblots</a:t>
            </a:r>
            <a:r>
              <a:rPr lang="en-US" dirty="0" smtClean="0">
                <a:latin typeface="Arial" charset="0"/>
              </a:rPr>
              <a:t>, protein binding)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latin typeface="Arial" charset="0"/>
              </a:rPr>
              <a:t>Specifiv</a:t>
            </a:r>
            <a:r>
              <a:rPr lang="en-US" dirty="0" smtClean="0">
                <a:latin typeface="Arial" charset="0"/>
              </a:rPr>
              <a:t> vs. non-specific binding</a:t>
            </a:r>
            <a:endParaRPr lang="en-US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335" y="3208303"/>
            <a:ext cx="6461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High-Throughput characterization</a:t>
            </a:r>
            <a:endParaRPr lang="en-US" sz="2800" dirty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</p:txBody>
      </p:sp>
      <p:pic>
        <p:nvPicPr>
          <p:cNvPr id="12" name="Picture 2" descr="http://biointerfaces.mcmaster.ca/static/brand/logo/rgb/Full%20Colour/BI_logo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1" y="6203926"/>
            <a:ext cx="1924257" cy="5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58834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ull_colour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964" y="6156476"/>
            <a:ext cx="1112213" cy="614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4238" y="6333559"/>
            <a:ext cx="9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84F8710-663C-B948-9DAF-D8F6072F3E4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Univers LT 47 Condensed Light"/>
                <a:cs typeface="Univers LT 47 Condensed Light"/>
              </a:rPr>
              <a:pPr algn="ctr"/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335" y="300072"/>
            <a:ext cx="5129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Potential for Interfacial Materials</a:t>
            </a:r>
            <a:endParaRPr lang="en-US" sz="3200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42" y="1239796"/>
            <a:ext cx="6294967" cy="4879184"/>
          </a:xfrm>
          <a:prstGeom prst="rect">
            <a:avLst/>
          </a:prstGeom>
        </p:spPr>
      </p:pic>
      <p:pic>
        <p:nvPicPr>
          <p:cNvPr id="8" name="Picture 7" descr="BI_logo_RG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10" y="5812953"/>
            <a:ext cx="3234930" cy="13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0-biointerfaces-2013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7" y="4127363"/>
            <a:ext cx="1775590" cy="1184165"/>
          </a:xfrm>
          <a:prstGeom prst="rect">
            <a:avLst/>
          </a:prstGeom>
        </p:spPr>
      </p:pic>
      <p:pic>
        <p:nvPicPr>
          <p:cNvPr id="6" name="Picture 5" descr="023-biointerfaces-20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8" y="5439051"/>
            <a:ext cx="1775591" cy="1184167"/>
          </a:xfrm>
          <a:prstGeom prst="rect">
            <a:avLst/>
          </a:prstGeom>
        </p:spPr>
      </p:pic>
      <p:pic>
        <p:nvPicPr>
          <p:cNvPr id="7" name="Picture 6" descr="042-biointerfaces-20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6" y="1503989"/>
            <a:ext cx="1775590" cy="1184166"/>
          </a:xfrm>
          <a:prstGeom prst="rect">
            <a:avLst/>
          </a:prstGeom>
        </p:spPr>
      </p:pic>
      <p:pic>
        <p:nvPicPr>
          <p:cNvPr id="8" name="Picture 7" descr="066-biointerfaces-201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6" y="2815676"/>
            <a:ext cx="1775591" cy="1184166"/>
          </a:xfrm>
          <a:prstGeom prst="rect">
            <a:avLst/>
          </a:prstGeom>
        </p:spPr>
      </p:pic>
      <p:pic>
        <p:nvPicPr>
          <p:cNvPr id="9" name="Picture 8" descr="075-biointerfaces-201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39" y="192302"/>
            <a:ext cx="1775590" cy="1184166"/>
          </a:xfrm>
          <a:prstGeom prst="rect">
            <a:avLst/>
          </a:prstGeom>
        </p:spPr>
      </p:pic>
      <p:pic>
        <p:nvPicPr>
          <p:cNvPr id="27" name="Picture 26" descr="full_colou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72" y="215172"/>
            <a:ext cx="2142346" cy="1184166"/>
          </a:xfrm>
          <a:prstGeom prst="rect">
            <a:avLst/>
          </a:prstGeom>
        </p:spPr>
      </p:pic>
      <p:pic>
        <p:nvPicPr>
          <p:cNvPr id="10" name="Picture 9" descr="url.jpe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810" y="4050161"/>
            <a:ext cx="1927232" cy="457373"/>
          </a:xfrm>
          <a:prstGeom prst="rect">
            <a:avLst/>
          </a:prstGeom>
        </p:spPr>
      </p:pic>
      <p:pic>
        <p:nvPicPr>
          <p:cNvPr id="16" name="Picture 15" descr="nserc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810" y="2989302"/>
            <a:ext cx="1927232" cy="780529"/>
          </a:xfrm>
          <a:prstGeom prst="rect">
            <a:avLst/>
          </a:prstGeom>
        </p:spPr>
      </p:pic>
      <p:pic>
        <p:nvPicPr>
          <p:cNvPr id="19" name="Picture 18" descr="logo-smal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642" y="2269654"/>
            <a:ext cx="1930400" cy="50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9287" y="1801180"/>
            <a:ext cx="2276175" cy="369332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Funding and Support</a:t>
            </a:r>
            <a:endParaRPr lang="en-US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0736" y="1801180"/>
            <a:ext cx="2276175" cy="369332"/>
          </a:xfrm>
          <a:prstGeom prst="rect">
            <a:avLst/>
          </a:prstGeom>
          <a:solidFill>
            <a:srgbClr val="E38F34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Univers LT 47 Condensed Light"/>
                <a:cs typeface="Univers LT 47 Condensed Light"/>
              </a:rPr>
              <a:t>Thank You</a:t>
            </a:r>
            <a:endParaRPr lang="en-US" dirty="0">
              <a:solidFill>
                <a:schemeClr val="bg1"/>
              </a:solidFill>
              <a:latin typeface="Univers LT 47 Condensed Light"/>
              <a:cs typeface="Univers LT 47 Condensed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0736" y="2205787"/>
            <a:ext cx="16370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Fred </a:t>
            </a:r>
            <a:r>
              <a:rPr lang="en-US" sz="2000" b="1" dirty="0" err="1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Capretta</a:t>
            </a:r>
            <a:endParaRPr lang="en-US" sz="2000" b="1" dirty="0" smtClean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  <a:p>
            <a:r>
              <a:rPr lang="en-US" sz="20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Cathy </a:t>
            </a:r>
            <a:r>
              <a:rPr lang="en-US" sz="2000" b="1" dirty="0" err="1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Bottos</a:t>
            </a:r>
            <a:endParaRPr lang="en-US" sz="2000" b="1" dirty="0" smtClean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  <a:p>
            <a:r>
              <a:rPr lang="en-US" sz="20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Leanne Brown</a:t>
            </a:r>
          </a:p>
          <a:p>
            <a:r>
              <a:rPr lang="en-US" sz="2000" b="1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Dawn White</a:t>
            </a:r>
          </a:p>
          <a:p>
            <a:r>
              <a:rPr lang="en-US" sz="2000" dirty="0" err="1" smtClean="0">
                <a:latin typeface="Univers LT 47 Condensed Light"/>
                <a:cs typeface="Univers LT 47 Condensed Light"/>
              </a:rPr>
              <a:t>Elna</a:t>
            </a:r>
            <a:r>
              <a:rPr lang="en-US" sz="2000" dirty="0" smtClean="0">
                <a:latin typeface="Univers LT 47 Condensed Light"/>
                <a:cs typeface="Univers LT 47 Condensed Light"/>
              </a:rPr>
              <a:t> </a:t>
            </a:r>
            <a:r>
              <a:rPr lang="en-US" sz="2000" dirty="0" err="1" smtClean="0">
                <a:latin typeface="Univers LT 47 Condensed Light"/>
                <a:cs typeface="Univers LT 47 Condensed Light"/>
              </a:rPr>
              <a:t>Luckham</a:t>
            </a:r>
            <a:endParaRPr lang="en-US" sz="2000" dirty="0" smtClean="0">
              <a:latin typeface="Univers LT 47 Condensed Light"/>
              <a:cs typeface="Univers LT 47 Condensed Light"/>
            </a:endParaRPr>
          </a:p>
          <a:p>
            <a:r>
              <a:rPr lang="en-US" sz="2000" dirty="0" smtClean="0">
                <a:latin typeface="Univers LT 47 Condensed Light"/>
                <a:cs typeface="Univers LT 47 Condensed Light"/>
              </a:rPr>
              <a:t>Danielle </a:t>
            </a:r>
            <a:r>
              <a:rPr lang="en-US" sz="2000" dirty="0" err="1" smtClean="0">
                <a:latin typeface="Univers LT 47 Condensed Light"/>
                <a:cs typeface="Univers LT 47 Condensed Light"/>
              </a:rPr>
              <a:t>Covelli</a:t>
            </a:r>
            <a:endParaRPr lang="en-US" sz="2000" dirty="0" smtClean="0">
              <a:latin typeface="Univers LT 47 Condensed Light"/>
              <a:cs typeface="Univers LT 47 Condensed Light"/>
            </a:endParaRPr>
          </a:p>
          <a:p>
            <a:r>
              <a:rPr lang="en-US" sz="2000" dirty="0" smtClean="0">
                <a:latin typeface="Univers LT 47 Condensed Light"/>
                <a:cs typeface="Univers LT 47 Condensed Light"/>
              </a:rPr>
              <a:t>Dan Wallace</a:t>
            </a:r>
          </a:p>
          <a:p>
            <a:r>
              <a:rPr lang="en-US" sz="2000" dirty="0" smtClean="0">
                <a:latin typeface="Univers LT 47 Condensed Light"/>
                <a:cs typeface="Univers LT 47 Condensed Light"/>
              </a:rPr>
              <a:t>Brandon Aubie</a:t>
            </a:r>
          </a:p>
          <a:p>
            <a:r>
              <a:rPr lang="en-US" sz="2000" dirty="0" smtClean="0">
                <a:latin typeface="Univers LT 47 Condensed Light"/>
                <a:cs typeface="Univers LT 47 Condensed Light"/>
              </a:rPr>
              <a:t>Steve </a:t>
            </a:r>
            <a:r>
              <a:rPr lang="en-US" sz="2000" dirty="0" err="1" smtClean="0">
                <a:latin typeface="Univers LT 47 Condensed Light"/>
                <a:cs typeface="Univers LT 47 Condensed Light"/>
              </a:rPr>
              <a:t>Kornic</a:t>
            </a:r>
            <a:endParaRPr lang="en-US" sz="2000" dirty="0" smtClean="0">
              <a:latin typeface="Univers LT 47 Condensed Light"/>
              <a:cs typeface="Univers LT 47 Condensed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4681" y="5768520"/>
            <a:ext cx="520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33"/>
                </a:solidFill>
                <a:latin typeface="Univers LT 47 Condensed Light"/>
                <a:cs typeface="Univers LT 47 Condensed Light"/>
              </a:rPr>
              <a:t>biointerfaces.mcmaster.ca</a:t>
            </a:r>
            <a:endParaRPr lang="en-US" sz="3200" dirty="0">
              <a:solidFill>
                <a:srgbClr val="660033"/>
              </a:solidFill>
              <a:latin typeface="Univers LT 47 Condensed Light"/>
              <a:cs typeface="Univers LT 47 Condensed Light"/>
            </a:endParaRPr>
          </a:p>
        </p:txBody>
      </p:sp>
      <p:pic>
        <p:nvPicPr>
          <p:cNvPr id="37" name="Picture 36" descr="url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642" y="4676954"/>
            <a:ext cx="1930400" cy="679959"/>
          </a:xfrm>
          <a:prstGeom prst="rect">
            <a:avLst/>
          </a:prstGeom>
        </p:spPr>
      </p:pic>
      <p:pic>
        <p:nvPicPr>
          <p:cNvPr id="18" name="Picture 2" descr="http://biointerfaces.mcmaster.ca/static/brand/logo/rgb/Full%20Colour/BI_logo_RG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55" y="237567"/>
            <a:ext cx="3358835" cy="9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165</Words>
  <Application>Microsoft Office PowerPoint</Application>
  <PresentationFormat>On-screen Show (4:3)</PresentationFormat>
  <Paragraphs>37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McMaster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Aubie</dc:creator>
  <cp:lastModifiedBy>Brandon Aubie</cp:lastModifiedBy>
  <cp:revision>18</cp:revision>
  <dcterms:created xsi:type="dcterms:W3CDTF">2013-03-24T21:39:52Z</dcterms:created>
  <dcterms:modified xsi:type="dcterms:W3CDTF">2013-04-24T16:47:10Z</dcterms:modified>
</cp:coreProperties>
</file>